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6"/>
  </p:notesMasterIdLst>
  <p:handoutMasterIdLst>
    <p:handoutMasterId r:id="rId27"/>
  </p:handoutMasterIdLst>
  <p:sldIdLst>
    <p:sldId id="314" r:id="rId5"/>
    <p:sldId id="316" r:id="rId6"/>
    <p:sldId id="326" r:id="rId7"/>
    <p:sldId id="315" r:id="rId8"/>
    <p:sldId id="327" r:id="rId9"/>
    <p:sldId id="328" r:id="rId10"/>
    <p:sldId id="329" r:id="rId11"/>
    <p:sldId id="317" r:id="rId12"/>
    <p:sldId id="318" r:id="rId13"/>
    <p:sldId id="334" r:id="rId14"/>
    <p:sldId id="330" r:id="rId15"/>
    <p:sldId id="335" r:id="rId16"/>
    <p:sldId id="331" r:id="rId17"/>
    <p:sldId id="336" r:id="rId18"/>
    <p:sldId id="337" r:id="rId19"/>
    <p:sldId id="332" r:id="rId20"/>
    <p:sldId id="338" r:id="rId21"/>
    <p:sldId id="333" r:id="rId22"/>
    <p:sldId id="339" r:id="rId23"/>
    <p:sldId id="324" r:id="rId24"/>
    <p:sldId id="30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>
        <p:scale>
          <a:sx n="66" d="100"/>
          <a:sy n="66" d="100"/>
        </p:scale>
        <p:origin x="860" y="22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8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7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69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44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78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7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44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8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41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85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77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aloneprogrammer/Musical-Worl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6.10/projec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287" y="-1143096"/>
            <a:ext cx="13419826" cy="3368819"/>
          </a:xfrm>
        </p:spPr>
        <p:txBody>
          <a:bodyPr anchor="b">
            <a:normAutofit/>
          </a:bodyPr>
          <a:lstStyle/>
          <a:p>
            <a:r>
              <a:rPr lang="en-US" sz="3200" dirty="0"/>
              <a:t>SENG8051: Midterm project</a:t>
            </a:r>
            <a:br>
              <a:rPr lang="en-US" sz="3200" dirty="0"/>
            </a:br>
            <a:r>
              <a:rPr lang="en-US" sz="3200" dirty="0"/>
              <a:t>Performance Testing of Musical World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2D7D4-4F32-BC21-ABED-C2FCA1C8BC0D}"/>
              </a:ext>
            </a:extLst>
          </p:cNvPr>
          <p:cNvSpPr txBox="1"/>
          <p:nvPr/>
        </p:nvSpPr>
        <p:spPr>
          <a:xfrm>
            <a:off x="1754722" y="2756002"/>
            <a:ext cx="4669765" cy="24249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b="1" cap="all" dirty="0">
                <a:solidFill>
                  <a:schemeClr val="bg1"/>
                </a:solidFill>
                <a:latin typeface="TW Cen MT"/>
              </a:rPr>
              <a:t>Presented by</a:t>
            </a:r>
            <a:endParaRPr lang="en-US" sz="2000" dirty="0">
              <a:latin typeface="TW Cen MT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cap="all" dirty="0">
                <a:solidFill>
                  <a:schemeClr val="bg1"/>
                </a:solidFill>
                <a:latin typeface="TW Cen MT"/>
              </a:rPr>
              <a:t>Pratham Parekh – 8970812</a:t>
            </a:r>
            <a:endParaRPr lang="en-US" sz="2000" dirty="0">
              <a:solidFill>
                <a:schemeClr val="bg1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cap="all" dirty="0">
                <a:solidFill>
                  <a:schemeClr val="bg1"/>
                </a:solidFill>
                <a:latin typeface="TW Cen MT"/>
              </a:rPr>
              <a:t>Ankit Soni – 8972159</a:t>
            </a:r>
            <a:endParaRPr lang="en-US" sz="2000" dirty="0">
              <a:solidFill>
                <a:schemeClr val="bg1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cap="all" dirty="0">
                <a:solidFill>
                  <a:schemeClr val="bg1"/>
                </a:solidFill>
                <a:latin typeface="TW Cen MT"/>
              </a:rPr>
              <a:t>Jay Sindhal – 8963474</a:t>
            </a:r>
            <a:endParaRPr lang="en-US" sz="2000" dirty="0">
              <a:solidFill>
                <a:schemeClr val="bg1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cap="all" dirty="0">
                <a:solidFill>
                  <a:schemeClr val="bg1"/>
                </a:solidFill>
                <a:latin typeface="TW Cen MT"/>
              </a:rPr>
              <a:t>Shruti Patel – 8974438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Load Test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BDB4AA-57F1-B490-3B62-52342872D68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14399" y="1500996"/>
            <a:ext cx="8488392" cy="45892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1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Stress Test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09438"/>
            <a:ext cx="819378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200" dirty="0">
                <a:ea typeface="+mn-lt"/>
                <a:cs typeface="+mn-lt"/>
              </a:rPr>
              <a:t>During stress testing, we determined how many users the website can handle before crashing.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We tested various user loads to find the limit.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We found that the website can manage up to 1500 users.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When the number of users exceeds 2000, the website encounters errors, and Timeout.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33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Stress Test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8064D2-1D84-27F8-641E-74087ED676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045096" y="1450644"/>
            <a:ext cx="9436816" cy="47956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Reliability Test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09438"/>
            <a:ext cx="819378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Reliability testing checks if the application stays stable and performs well under a constant load over time.</a:t>
            </a:r>
          </a:p>
          <a:p>
            <a:r>
              <a:rPr lang="en-US" sz="2200" dirty="0">
                <a:ea typeface="+mn-lt"/>
                <a:cs typeface="+mn-lt"/>
              </a:rPr>
              <a:t>We tested the system's consistency by applying a steady user load using Python scripts for several hours.</a:t>
            </a:r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We measured uptime, error rate, and response time stability.</a:t>
            </a:r>
            <a:endParaRPr lang="en-US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Total hours: 2hr/ 120minutes.</a:t>
            </a:r>
            <a:endParaRPr lang="en-US" dirty="0">
              <a:ea typeface="+mn-lt"/>
              <a:cs typeface="+mn-lt"/>
            </a:endParaRPr>
          </a:p>
          <a:p>
            <a:endParaRPr lang="en-US" sz="2200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8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Reliability Test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09438"/>
            <a:ext cx="819378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b="1" dirty="0"/>
          </a:p>
          <a:p>
            <a:endParaRPr lang="en-US" sz="2200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50311-DE89-DEC8-32E6-A208E6AF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500956"/>
            <a:ext cx="9639372" cy="5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3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Reliability Test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09438"/>
            <a:ext cx="819378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b="1" dirty="0"/>
          </a:p>
          <a:p>
            <a:endParaRPr lang="en-US" sz="2200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D1B32-5C5B-E537-94DB-B7FCD701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50" y="1632257"/>
            <a:ext cx="7881677" cy="47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36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Capacity Test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09438"/>
            <a:ext cx="819378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Capacity testing evaluates how well the system handles loads beyond its normal operating levels.</a:t>
            </a:r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Also known as endurance testing, it assesses the system’s ability to sustain performance over time.</a:t>
            </a:r>
            <a:endParaRPr lang="en-US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We ran this test for </a:t>
            </a:r>
            <a:r>
              <a:rPr lang="en-US" sz="2200" dirty="0">
                <a:highlight>
                  <a:srgbClr val="FFFF00"/>
                </a:highlight>
                <a:ea typeface="+mn-lt"/>
                <a:cs typeface="+mn-lt"/>
              </a:rPr>
              <a:t>6 hours </a:t>
            </a:r>
            <a:r>
              <a:rPr lang="en-US" sz="2200" dirty="0">
                <a:ea typeface="+mn-lt"/>
                <a:cs typeface="+mn-lt"/>
              </a:rPr>
              <a:t>with varying user loads.</a:t>
            </a:r>
            <a:endParaRPr lang="en-US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We generated a graph showing the timestamp and average response time from the data.</a:t>
            </a:r>
            <a:endParaRPr lang="en-US" b="1" dirty="0">
              <a:highlight>
                <a:srgbClr val="FFFF00"/>
              </a:highlight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b="1" dirty="0"/>
          </a:p>
          <a:p>
            <a:endParaRPr lang="en-US" sz="2200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6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Capacity Test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09438"/>
            <a:ext cx="819378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>
              <a:ea typeface="+mn-lt"/>
              <a:cs typeface="+mn-lt"/>
            </a:endParaRPr>
          </a:p>
          <a:p>
            <a:endParaRPr lang="en-US" sz="2200" b="1" dirty="0"/>
          </a:p>
          <a:p>
            <a:endParaRPr lang="en-US" sz="2200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275BD-2615-8CB4-F705-EBCBD0A0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450196"/>
            <a:ext cx="9925842" cy="52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Volume Test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09438"/>
            <a:ext cx="819378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Volume testing, also known as flood testing, examines the system's database capacity by flooding it with a high volume of data.</a:t>
            </a:r>
          </a:p>
          <a:p>
            <a:r>
              <a:rPr lang="en-US" sz="2200" dirty="0">
                <a:ea typeface="+mn-lt"/>
                <a:cs typeface="+mn-lt"/>
              </a:rPr>
              <a:t>We analyze the dataset to identify performance degradation, scalability issues, and database limitations, which are crucial for optimizing performance and maintaining stability at scale.</a:t>
            </a:r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We created a graph showing volume and average response time from the data.</a:t>
            </a:r>
            <a:endParaRPr lang="en-US" b="1" dirty="0">
              <a:highlight>
                <a:srgbClr val="FFFF00"/>
              </a:highlight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b="1" dirty="0"/>
          </a:p>
          <a:p>
            <a:endParaRPr lang="en-US" sz="2200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8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Volume Test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09438"/>
            <a:ext cx="819378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b="1" dirty="0"/>
          </a:p>
          <a:p>
            <a:endParaRPr lang="en-US" sz="2200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7ECE5-B9DC-4854-B381-01C4E992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0" y="1446686"/>
            <a:ext cx="10179170" cy="5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8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985" y="-1876342"/>
            <a:ext cx="8919712" cy="3411951"/>
          </a:xfrm>
        </p:spPr>
        <p:txBody>
          <a:bodyPr>
            <a:normAutofit/>
          </a:bodyPr>
          <a:lstStyle/>
          <a:p>
            <a:r>
              <a:rPr lang="en-US" sz="3200" dirty="0">
                <a:ea typeface="+mj-lt"/>
                <a:cs typeface="+mj-lt"/>
              </a:rPr>
              <a:t>Setting Up "Musical World" with Vagrant: A Project Overview</a:t>
            </a:r>
            <a:endParaRPr lang="en-US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1031A-7EAB-45BA-77BD-057A91FC6EEC}"/>
              </a:ext>
            </a:extLst>
          </p:cNvPr>
          <p:cNvSpPr txBox="1"/>
          <p:nvPr/>
        </p:nvSpPr>
        <p:spPr>
          <a:xfrm>
            <a:off x="2195627" y="1715356"/>
            <a:ext cx="948618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Project Overview: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Our project is the "Musical World" PHP application.</a:t>
            </a: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It involves configuring web and database servers to host the app.</a:t>
            </a:r>
          </a:p>
          <a:p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Initial Setup: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We will use Vagrant to set up two virtual machines for the web and database servers.</a:t>
            </a: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This ensures a consistent development environment.</a:t>
            </a:r>
          </a:p>
          <a:p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Using Vagrant: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Vagrant creates and manages virtual development environments.</a:t>
            </a: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We will create two virtual machines: DB-Server and Web-Server.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Future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5645" y="1720326"/>
            <a:ext cx="8687139" cy="43030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ea typeface="+mn-lt"/>
                <a:cs typeface="+mn-lt"/>
              </a:rPr>
              <a:t>Scalability Testing Implementation: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Objective:</a:t>
            </a:r>
            <a:r>
              <a:rPr lang="en-US" sz="2400" dirty="0">
                <a:ea typeface="+mn-lt"/>
                <a:cs typeface="+mn-lt"/>
              </a:rPr>
              <a:t> Assess how well the application can handle increasing load and resource demands.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Method:</a:t>
            </a:r>
            <a:r>
              <a:rPr lang="en-US" sz="2400" dirty="0">
                <a:ea typeface="+mn-lt"/>
                <a:cs typeface="+mn-lt"/>
              </a:rPr>
              <a:t> Implement scalability testing to evaluate performance under different scaling scenarios.</a:t>
            </a:r>
            <a:endParaRPr lang="en-US" sz="2400"/>
          </a:p>
          <a:p>
            <a:r>
              <a:rPr lang="en-US" sz="2400" b="1" dirty="0">
                <a:ea typeface="+mn-lt"/>
                <a:cs typeface="+mn-lt"/>
              </a:rPr>
              <a:t>Difficulties Faced:</a:t>
            </a: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Test Environment Configuration:</a:t>
            </a:r>
            <a:r>
              <a:rPr lang="en-US" sz="2400" dirty="0">
                <a:ea typeface="+mn-lt"/>
                <a:cs typeface="+mn-lt"/>
              </a:rPr>
              <a:t> Challenges in setting up and configuring test environments caused delays.</a:t>
            </a: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Time Constraints:</a:t>
            </a:r>
            <a:r>
              <a:rPr lang="en-US" sz="2400" dirty="0">
                <a:ea typeface="+mn-lt"/>
                <a:cs typeface="+mn-lt"/>
              </a:rPr>
              <a:t> Limited time available for thorough testing and analysis.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4966" y="860725"/>
            <a:ext cx="11090693" cy="55443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ea typeface="+mn-lt"/>
                <a:cs typeface="+mn-lt"/>
              </a:rPr>
              <a:t>Installation of Musical World Project</a:t>
            </a: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Clone the project from GitHub:</a:t>
            </a:r>
          </a:p>
          <a:p>
            <a:r>
              <a:rPr lang="en-US" sz="2400" b="1" dirty="0">
                <a:highlight>
                  <a:srgbClr val="FFFF00"/>
                </a:highlight>
                <a:latin typeface="Consolas"/>
                <a:ea typeface="+mn-lt"/>
                <a:cs typeface="+mn-lt"/>
              </a:rPr>
              <a:t>git clone </a:t>
            </a:r>
            <a:r>
              <a:rPr lang="en-US" sz="2400" b="1" dirty="0">
                <a:highlight>
                  <a:srgbClr val="FFFF00"/>
                </a:highlight>
                <a:latin typeface="Consolas"/>
                <a:ea typeface="+mn-lt"/>
                <a:cs typeface="+mn-lt"/>
                <a:hlinkClick r:id="rId3"/>
              </a:rPr>
              <a:t>https://github.com/thealoneprogrammer/Musical-World</a:t>
            </a:r>
            <a:endParaRPr lang="en-US" sz="2400" b="1">
              <a:highlight>
                <a:srgbClr val="FFFF00"/>
              </a:highlight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Configure the web server using Vagrant.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Set up the database.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Connect the web server to the database server.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6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117" y="1867140"/>
            <a:ext cx="6303033" cy="35602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ea typeface="+mn-lt"/>
                <a:cs typeface="+mn-lt"/>
              </a:rPr>
              <a:t>Initially, we used Vagrant to start our virtual machines: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Web Server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Database Server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Our project is deployed and running at </a:t>
            </a:r>
            <a:r>
              <a:rPr lang="en-US" sz="2400" b="1" dirty="0">
                <a:highlight>
                  <a:srgbClr val="FFFF00"/>
                </a:highlight>
                <a:latin typeface="Arial"/>
                <a:ea typeface="+mn-lt"/>
                <a:cs typeface="Arial"/>
                <a:hlinkClick r:id="rId3"/>
              </a:rPr>
              <a:t>http://192.168.56.10/project/</a:t>
            </a:r>
            <a:endParaRPr lang="en-US" sz="2800" b="1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DA555-E854-22FB-68E6-C1CD3B332204}"/>
              </a:ext>
            </a:extLst>
          </p:cNvPr>
          <p:cNvSpPr txBox="1"/>
          <p:nvPr/>
        </p:nvSpPr>
        <p:spPr>
          <a:xfrm>
            <a:off x="707914" y="960887"/>
            <a:ext cx="74302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ea typeface="+mn-lt"/>
                <a:cs typeface="+mn-lt"/>
              </a:rPr>
              <a:t>Deploying the Project with Vagrant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F358AA-403C-B7B7-0633-CA24FC0CB6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721" y="558800"/>
            <a:ext cx="5512279" cy="5985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ea typeface="+mn-lt"/>
                <a:cs typeface="+mn-lt"/>
              </a:rPr>
              <a:t>Project Screenshots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34743-7584-53DC-4849-E9A2820C44A6}"/>
              </a:ext>
            </a:extLst>
          </p:cNvPr>
          <p:cNvSpPr txBox="1"/>
          <p:nvPr/>
        </p:nvSpPr>
        <p:spPr>
          <a:xfrm>
            <a:off x="590840" y="1251857"/>
            <a:ext cx="29301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ea typeface="+mn-lt"/>
                <a:cs typeface="+mn-lt"/>
              </a:rPr>
              <a:t>Index page</a:t>
            </a:r>
            <a:endParaRPr lang="en-US" sz="2400" b="1" dirty="0">
              <a:highlight>
                <a:srgbClr val="FFFF00"/>
              </a:highlight>
            </a:endParaRPr>
          </a:p>
        </p:txBody>
      </p:sp>
      <p:pic>
        <p:nvPicPr>
          <p:cNvPr id="10" name="Picture 9" descr="A microphone on a screen&#10;&#10;Description automatically generated">
            <a:extLst>
              <a:ext uri="{FF2B5EF4-FFF2-40B4-BE49-F238E27FC236}">
                <a16:creationId xmlns:a16="http://schemas.microsoft.com/office/drawing/2014/main" id="{44358F01-8ABB-13F8-9785-BF77162E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53" y="2038530"/>
            <a:ext cx="89154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4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F358AA-403C-B7B7-0633-CA24FC0CB6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721" y="558800"/>
            <a:ext cx="5512279" cy="5985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ea typeface="+mn-lt"/>
                <a:cs typeface="+mn-lt"/>
              </a:rPr>
              <a:t>Project Screenshots</a:t>
            </a:r>
            <a:endParaRPr lang="en-US" sz="3200" b="1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38135FA-E60E-AAEE-AA17-B1D641DC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56" y="1966642"/>
            <a:ext cx="9007235" cy="4434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34743-7584-53DC-4849-E9A2820C44A6}"/>
              </a:ext>
            </a:extLst>
          </p:cNvPr>
          <p:cNvSpPr txBox="1"/>
          <p:nvPr/>
        </p:nvSpPr>
        <p:spPr>
          <a:xfrm>
            <a:off x="590840" y="1251857"/>
            <a:ext cx="29301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ea typeface="+mn-lt"/>
                <a:cs typeface="+mn-lt"/>
              </a:rPr>
              <a:t>Login/Register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8963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F358AA-403C-B7B7-0633-CA24FC0CB6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721" y="558800"/>
            <a:ext cx="5512279" cy="5985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ea typeface="+mn-lt"/>
                <a:cs typeface="+mn-lt"/>
              </a:rPr>
              <a:t>Project Screenshots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34743-7584-53DC-4849-E9A2820C44A6}"/>
              </a:ext>
            </a:extLst>
          </p:cNvPr>
          <p:cNvSpPr txBox="1"/>
          <p:nvPr/>
        </p:nvSpPr>
        <p:spPr>
          <a:xfrm>
            <a:off x="590840" y="1251857"/>
            <a:ext cx="29301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ea typeface="+mn-lt"/>
                <a:cs typeface="+mn-lt"/>
              </a:rPr>
              <a:t>Song upload page</a:t>
            </a:r>
            <a:endParaRPr lang="en-US" sz="2400" b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EE44146-D34E-A2C0-2EDA-F69EA1A3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2" y="1929082"/>
            <a:ext cx="914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8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764" y="-630305"/>
            <a:ext cx="10312524" cy="268962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ea typeface="+mj-lt"/>
                <a:cs typeface="+mj-lt"/>
              </a:rPr>
              <a:t>Performance Testing Overview</a:t>
            </a:r>
            <a:endParaRPr lang="en-US" sz="3200" b="1" dirty="0"/>
          </a:p>
        </p:txBody>
      </p:sp>
      <p:pic>
        <p:nvPicPr>
          <p:cNvPr id="5" name="Picture Placeholder 4" descr="A map of the world&#10;&#10;Description automatically generated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2917" r="22917"/>
          <a:stretch/>
        </p:blipFill>
        <p:spPr>
          <a:xfrm>
            <a:off x="-1998453" y="4217"/>
            <a:ext cx="6096000" cy="68580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1446" y="2203290"/>
            <a:ext cx="7839618" cy="44744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>
                <a:ea typeface="+mn-lt"/>
                <a:cs typeface="+mn-lt"/>
              </a:rPr>
              <a:t>Performance testing involves validating the stability and response time of a website by applying load and assessing its performance.</a:t>
            </a:r>
            <a:endParaRPr lang="en-US" sz="2200"/>
          </a:p>
          <a:p>
            <a:r>
              <a:rPr lang="en-US" sz="2200" dirty="0">
                <a:ea typeface="+mn-lt"/>
                <a:cs typeface="+mn-lt"/>
              </a:rPr>
              <a:t>We conducted performance testing using two primary approaches:</a:t>
            </a: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Python Scripts:</a:t>
            </a:r>
            <a:endParaRPr lang="en-US" sz="2200"/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This approach details the process of load, stress, and reliability testing using Python scripts.</a:t>
            </a: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JMeter:</a:t>
            </a:r>
            <a:endParaRPr lang="en-US" sz="2200"/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This method evaluates the system's capacity and volume handling capabilities using JMeter, a robust performance testing tool.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Load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709438"/>
            <a:ext cx="9014605" cy="41557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Count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100 - 200: The response time starts at 35.01 ms and increases sharply to 120.25 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Count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300: The response time jumps significantly to 400.62 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Count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400: The response time peaks at 500.77 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Count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500 - 600: The response time decreases to around 450.14 ms and 430.18 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Count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700 - 1000: The response time remains relatively stable around 460 ms to 415 ms.</a:t>
            </a:r>
          </a:p>
          <a:p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optimum path is where the system can handle the maximum number of users with an acceptable response time before it degrades sharply.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optimum path is likely around 300 users with an average response time of 400.62 ms.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point balances the maximum number of users with an acceptable response time before the system's performance starts to degrade significantly.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789</Words>
  <Application>Microsoft Office PowerPoint</Application>
  <PresentationFormat>Widescreen</PresentationFormat>
  <Paragraphs>135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Symbol</vt:lpstr>
      <vt:lpstr>Tenorite</vt:lpstr>
      <vt:lpstr>TW Cen MT</vt:lpstr>
      <vt:lpstr>Custom</vt:lpstr>
      <vt:lpstr>SENG8051: Midterm project Performance Testing of Musical World Project</vt:lpstr>
      <vt:lpstr>Setting Up "Musical World" with Vagrant: A 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Testing Overview</vt:lpstr>
      <vt:lpstr>Load Test</vt:lpstr>
      <vt:lpstr>Load Test</vt:lpstr>
      <vt:lpstr>Stress Test</vt:lpstr>
      <vt:lpstr>Stress Test</vt:lpstr>
      <vt:lpstr>Reliability Test</vt:lpstr>
      <vt:lpstr>Reliability Test</vt:lpstr>
      <vt:lpstr>Reliability Test</vt:lpstr>
      <vt:lpstr>Capacity Test</vt:lpstr>
      <vt:lpstr>Capacity Test</vt:lpstr>
      <vt:lpstr>Volume Test</vt:lpstr>
      <vt:lpstr>Volume Test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Pratham Parekh</dc:creator>
  <cp:lastModifiedBy>Pratham Parekh</cp:lastModifiedBy>
  <cp:revision>203</cp:revision>
  <dcterms:created xsi:type="dcterms:W3CDTF">2024-08-06T08:14:26Z</dcterms:created>
  <dcterms:modified xsi:type="dcterms:W3CDTF">2024-08-06T20:47:00Z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